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DF6E19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96" y="457200"/>
            <a:ext cx="4272915" cy="131064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rgbClr val="DF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5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90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70807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36272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61100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1772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09021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553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6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97631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13942" b="39630"/>
          <a:stretch/>
        </p:blipFill>
        <p:spPr>
          <a:xfrm>
            <a:off x="5791200" y="5990573"/>
            <a:ext cx="3018772" cy="79122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6910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9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New &amp; Cool in Surgery:</a:t>
            </a:r>
            <a:br>
              <a:rPr lang="en-US" dirty="0" smtClean="0"/>
            </a:br>
            <a:r>
              <a:rPr lang="en-US" dirty="0" smtClean="0"/>
              <a:t>Where’s the Scar?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Richard D. Bloomberg, MD, FACS, FRCSC</a:t>
            </a:r>
          </a:p>
          <a:p>
            <a:r>
              <a:rPr lang="en-US" dirty="0" smtClean="0"/>
              <a:t>Surgical Associates of WNY</a:t>
            </a:r>
          </a:p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Port Access Surgery</a:t>
            </a:r>
            <a:endParaRPr lang="en-US" dirty="0"/>
          </a:p>
        </p:txBody>
      </p:sp>
      <p:pic>
        <p:nvPicPr>
          <p:cNvPr id="3" name="Picture 4" descr="SI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860657" cy="462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Port Access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Instruments: articulate</a:t>
            </a:r>
            <a:endParaRPr lang="en-US" dirty="0"/>
          </a:p>
        </p:txBody>
      </p:sp>
      <p:pic>
        <p:nvPicPr>
          <p:cNvPr id="4" name="Picture 5" descr="s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i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572000" cy="230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Port Access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Cosmetic: one incision! Basically scarless</a:t>
            </a:r>
          </a:p>
          <a:p>
            <a:pPr lvl="1"/>
            <a:r>
              <a:rPr lang="en-US" dirty="0" smtClean="0"/>
              <a:t>Less pain</a:t>
            </a:r>
          </a:p>
          <a:p>
            <a:pPr lvl="1"/>
            <a:r>
              <a:rPr lang="en-US" dirty="0" smtClean="0"/>
              <a:t>Quicker recovery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Takes longer</a:t>
            </a:r>
          </a:p>
          <a:p>
            <a:pPr lvl="1"/>
            <a:r>
              <a:rPr lang="en-US" dirty="0" smtClean="0"/>
              <a:t>Higher cost</a:t>
            </a:r>
          </a:p>
          <a:p>
            <a:pPr lvl="1"/>
            <a:r>
              <a:rPr lang="en-US" dirty="0" smtClean="0"/>
              <a:t>Restricted degree of movement (tough on surgeon)</a:t>
            </a:r>
          </a:p>
        </p:txBody>
      </p:sp>
    </p:spTree>
    <p:extLst>
      <p:ext uri="{BB962C8B-B14F-4D97-AF65-F5344CB8AC3E}">
        <p14:creationId xmlns:p14="http://schemas.microsoft.com/office/powerpoint/2010/main" val="3132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Surgery</a:t>
            </a:r>
            <a:endParaRPr lang="en-US" dirty="0"/>
          </a:p>
        </p:txBody>
      </p:sp>
      <p:pic>
        <p:nvPicPr>
          <p:cNvPr id="4" name="Picture 4" descr="robo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309688"/>
            <a:ext cx="4800600" cy="310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1500"/>
            <a:ext cx="38100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07" y="1287276"/>
            <a:ext cx="3530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390373"/>
          </a:xfrm>
        </p:spPr>
        <p:txBody>
          <a:bodyPr>
            <a:normAutofit/>
          </a:bodyPr>
          <a:lstStyle/>
          <a:p>
            <a:r>
              <a:rPr lang="en-US" sz="3150" dirty="0" smtClean="0"/>
              <a:t>World’s first surgical robot, 1983</a:t>
            </a:r>
          </a:p>
          <a:p>
            <a:r>
              <a:rPr lang="en-US" sz="3150" dirty="0" smtClean="0"/>
              <a:t>1</a:t>
            </a:r>
            <a:r>
              <a:rPr lang="en-US" sz="3150" baseline="30000" dirty="0" smtClean="0"/>
              <a:t>st</a:t>
            </a:r>
            <a:r>
              <a:rPr lang="en-US" sz="3150" dirty="0" smtClean="0"/>
              <a:t> robotic cholecystectomy using PUMA, 1987</a:t>
            </a:r>
          </a:p>
          <a:p>
            <a:r>
              <a:rPr lang="en-US" sz="3150" dirty="0"/>
              <a:t>d</a:t>
            </a:r>
            <a:r>
              <a:rPr lang="en-US" sz="3150" dirty="0" smtClean="0"/>
              <a:t>a Vinci Surgical Robot clears FDA, 1999-2000</a:t>
            </a:r>
          </a:p>
          <a:p>
            <a:r>
              <a:rPr lang="en-US" sz="3150" dirty="0" smtClean="0"/>
              <a:t>1</a:t>
            </a:r>
            <a:r>
              <a:rPr lang="en-US" sz="3150" baseline="30000" dirty="0" smtClean="0"/>
              <a:t>st</a:t>
            </a:r>
            <a:r>
              <a:rPr lang="en-US" sz="3150" dirty="0" smtClean="0"/>
              <a:t> robotic-assisted heart bypass in USA, 1999</a:t>
            </a:r>
          </a:p>
          <a:p>
            <a:r>
              <a:rPr lang="en-US" sz="3150" dirty="0" smtClean="0"/>
              <a:t>Remote robotic chole USA to France, 2001</a:t>
            </a:r>
          </a:p>
          <a:p>
            <a:r>
              <a:rPr lang="en-US" sz="3150" dirty="0" smtClean="0"/>
              <a:t>Robotic-assisted kidney transplant, 2009</a:t>
            </a:r>
          </a:p>
          <a:p>
            <a:r>
              <a:rPr lang="en-US" sz="3150" dirty="0"/>
              <a:t>d</a:t>
            </a:r>
            <a:r>
              <a:rPr lang="en-US" sz="3150" dirty="0" smtClean="0"/>
              <a:t>a Vinci Single-Site Platform FDA-approved, 2011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41787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Robotic Surgery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257800" cy="393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More precise/range of motion</a:t>
            </a:r>
          </a:p>
          <a:p>
            <a:pPr lvl="1"/>
            <a:r>
              <a:rPr lang="en-US" dirty="0" smtClean="0"/>
              <a:t>3D vision/magnified</a:t>
            </a:r>
          </a:p>
          <a:p>
            <a:pPr lvl="1"/>
            <a:r>
              <a:rPr lang="en-US" dirty="0" smtClean="0"/>
              <a:t>Less bleeding</a:t>
            </a:r>
          </a:p>
          <a:p>
            <a:pPr lvl="1"/>
            <a:r>
              <a:rPr lang="en-US" dirty="0" smtClean="0"/>
              <a:t>More comfortable for surgeon</a:t>
            </a:r>
          </a:p>
          <a:p>
            <a:pPr lvl="1"/>
            <a:r>
              <a:rPr lang="en-US" dirty="0" smtClean="0"/>
              <a:t>Can be done remotely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Lack of haptics</a:t>
            </a:r>
          </a:p>
          <a:p>
            <a:pPr lvl="1"/>
            <a:r>
              <a:rPr lang="en-US" dirty="0" smtClean="0"/>
              <a:t>Cost? (Myth…)</a:t>
            </a:r>
          </a:p>
          <a:p>
            <a:pPr lvl="1"/>
            <a:r>
              <a:rPr lang="en-US" dirty="0" smtClean="0"/>
              <a:t>Long set-up/procedure time</a:t>
            </a:r>
          </a:p>
          <a:p>
            <a:pPr lvl="1"/>
            <a:r>
              <a:rPr lang="en-US" dirty="0" smtClean="0"/>
              <a:t>Higher learning curve</a:t>
            </a:r>
            <a:endParaRPr lang="en-US" dirty="0"/>
          </a:p>
        </p:txBody>
      </p:sp>
      <p:pic>
        <p:nvPicPr>
          <p:cNvPr id="4" name="Picture 4" descr="davinci-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2550"/>
            <a:ext cx="2862263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703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819400" cy="21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390373"/>
          </a:xfrm>
        </p:spPr>
        <p:txBody>
          <a:bodyPr/>
          <a:lstStyle/>
          <a:p>
            <a:r>
              <a:rPr lang="en-US" dirty="0" smtClean="0"/>
              <a:t>Commonly used for</a:t>
            </a:r>
          </a:p>
          <a:p>
            <a:pPr lvl="1"/>
            <a:r>
              <a:rPr lang="en-US" dirty="0" smtClean="0"/>
              <a:t>Urology (prostatectomy)</a:t>
            </a:r>
          </a:p>
          <a:p>
            <a:pPr lvl="1"/>
            <a:r>
              <a:rPr lang="en-US" dirty="0" smtClean="0"/>
              <a:t>Cardiac (heart surgery)</a:t>
            </a:r>
          </a:p>
          <a:p>
            <a:pPr lvl="1"/>
            <a:r>
              <a:rPr lang="en-US" dirty="0" smtClean="0"/>
              <a:t>Gynecology (hysterectomy)</a:t>
            </a:r>
          </a:p>
          <a:p>
            <a:r>
              <a:rPr lang="en-US" dirty="0" smtClean="0"/>
              <a:t>Was previously thought to be less useful in general surgery…UNTIL NOW!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384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Single-Site 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Added benefits: virtually scarless</a:t>
            </a:r>
            <a:r>
              <a:rPr lang="en-US" dirty="0"/>
              <a:t> </a:t>
            </a:r>
            <a:r>
              <a:rPr lang="en-US" dirty="0" smtClean="0"/>
              <a:t>&amp; high patient satisfaction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746500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579938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Single-Site 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for</a:t>
            </a:r>
          </a:p>
          <a:p>
            <a:pPr lvl="1"/>
            <a:r>
              <a:rPr lang="en-US" dirty="0" smtClean="0"/>
              <a:t>Cholecystectomy, 2011</a:t>
            </a:r>
          </a:p>
          <a:p>
            <a:pPr lvl="1"/>
            <a:r>
              <a:rPr lang="en-US" dirty="0" smtClean="0"/>
              <a:t>Hysterectomy, 2013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232275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62524" cy="43903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Laparoscopic/Minimally Invasive Surgery</a:t>
            </a:r>
          </a:p>
          <a:p>
            <a:r>
              <a:rPr lang="en-US" dirty="0" smtClean="0"/>
              <a:t>Single Port Access Surgery (SILS</a:t>
            </a:r>
            <a:r>
              <a:rPr lang="en-US" baseline="30000" dirty="0" smtClean="0"/>
              <a:t>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Robotic-assisted surgery (da Vinci Robot)</a:t>
            </a:r>
          </a:p>
          <a:p>
            <a:r>
              <a:rPr lang="en-US" dirty="0" smtClean="0"/>
              <a:t>Natural Orifice Translumenal Endoscopic Surgery (NOTES)</a:t>
            </a:r>
          </a:p>
          <a:p>
            <a:r>
              <a:rPr lang="en-US" dirty="0" smtClean="0"/>
              <a:t>Minimally Invasive Hemorrhoid Treatment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038350" cy="241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l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91000"/>
            <a:ext cx="33909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Single-Site 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Compared to robotic multi-port surgery…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Cosmetic (scarless!)</a:t>
            </a:r>
          </a:p>
          <a:p>
            <a:pPr lvl="1"/>
            <a:r>
              <a:rPr lang="en-US" dirty="0" smtClean="0"/>
              <a:t>Less pain, quicker recovery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Non-wristed instruments (not for long…)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Advantages of Robotic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Firefly Fluorescence Imaging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094038"/>
            <a:ext cx="27432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5638800" cy="209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Robotic Surgery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0253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Surgery:</a:t>
            </a:r>
            <a:br>
              <a:rPr lang="en-US" dirty="0" smtClean="0"/>
            </a:br>
            <a:r>
              <a:rPr lang="en-US" sz="3600" dirty="0" smtClean="0"/>
              <a:t>Natural Orifice Translumenal Endoscopic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centers</a:t>
            </a:r>
          </a:p>
          <a:p>
            <a:r>
              <a:rPr lang="en-US" dirty="0" smtClean="0"/>
              <a:t>Orifice can be</a:t>
            </a:r>
          </a:p>
          <a:p>
            <a:pPr lvl="1"/>
            <a:r>
              <a:rPr lang="en-US" dirty="0" smtClean="0"/>
              <a:t>Mouth (to stomach)</a:t>
            </a:r>
          </a:p>
          <a:p>
            <a:pPr lvl="1"/>
            <a:r>
              <a:rPr lang="en-US" dirty="0" smtClean="0"/>
              <a:t>Vagina</a:t>
            </a:r>
          </a:p>
          <a:p>
            <a:pPr lvl="1"/>
            <a:r>
              <a:rPr lang="en-US" dirty="0" smtClean="0"/>
              <a:t>Rectum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Cosmetic (No scars! Really no scars!)</a:t>
            </a:r>
          </a:p>
          <a:p>
            <a:pPr lvl="1"/>
            <a:r>
              <a:rPr lang="en-US" dirty="0" smtClean="0"/>
              <a:t>Less pain</a:t>
            </a:r>
          </a:p>
          <a:p>
            <a:pPr lvl="1"/>
            <a:r>
              <a:rPr lang="en-US" dirty="0" smtClean="0"/>
              <a:t>Faster recovery</a:t>
            </a:r>
          </a:p>
          <a:p>
            <a:pPr lvl="1"/>
            <a:r>
              <a:rPr lang="en-US" dirty="0" smtClean="0"/>
              <a:t>Less risk of would infections and hernias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Longer procedure time</a:t>
            </a:r>
          </a:p>
          <a:p>
            <a:pPr lvl="1"/>
            <a:r>
              <a:rPr lang="en-US" dirty="0" smtClean="0"/>
              <a:t>Problems with closing enterotomies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Plagued by Hemorrhoids?</a:t>
            </a:r>
            <a:br>
              <a:rPr lang="en-US" dirty="0" smtClean="0"/>
            </a:br>
            <a:r>
              <a:rPr lang="en-US" dirty="0" smtClean="0"/>
              <a:t>Help is here…</a:t>
            </a:r>
            <a:endParaRPr lang="en-US" dirty="0"/>
          </a:p>
        </p:txBody>
      </p:sp>
      <p:pic>
        <p:nvPicPr>
          <p:cNvPr id="3" name="Picture 4" descr="h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948113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e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0363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1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Minimally Invasive Hemorrhoid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Itching</a:t>
            </a:r>
          </a:p>
          <a:p>
            <a:pPr lvl="1"/>
            <a:r>
              <a:rPr lang="en-US" dirty="0" smtClean="0"/>
              <a:t>Bleeding</a:t>
            </a:r>
          </a:p>
          <a:p>
            <a:pPr lvl="1"/>
            <a:r>
              <a:rPr lang="en-US" dirty="0" smtClean="0"/>
              <a:t>Protrusion</a:t>
            </a:r>
            <a:endParaRPr lang="en-US" dirty="0"/>
          </a:p>
        </p:txBody>
      </p:sp>
      <p:pic>
        <p:nvPicPr>
          <p:cNvPr id="4" name="Picture 4" descr="IR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038600" cy="398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Hemorrhoid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Non-surgical treatment</a:t>
            </a:r>
          </a:p>
          <a:p>
            <a:pPr lvl="1"/>
            <a:r>
              <a:rPr lang="en-US" dirty="0" smtClean="0"/>
              <a:t>Avoid constipation</a:t>
            </a:r>
          </a:p>
          <a:p>
            <a:pPr lvl="1"/>
            <a:r>
              <a:rPr lang="en-US" dirty="0" smtClean="0"/>
              <a:t>Creams/ointments</a:t>
            </a:r>
          </a:p>
          <a:p>
            <a:pPr lvl="1"/>
            <a:r>
              <a:rPr lang="en-US" dirty="0" smtClean="0"/>
              <a:t>Suppositories</a:t>
            </a:r>
          </a:p>
          <a:p>
            <a:pPr lvl="1"/>
            <a:r>
              <a:rPr lang="en-US" dirty="0" smtClean="0"/>
              <a:t>Sitz baths</a:t>
            </a:r>
          </a:p>
          <a:p>
            <a:pPr lvl="1"/>
            <a:r>
              <a:rPr lang="en-US" dirty="0" smtClean="0"/>
              <a:t>Diet modification</a:t>
            </a:r>
            <a:endParaRPr lang="en-US" dirty="0"/>
          </a:p>
        </p:txBody>
      </p:sp>
      <p:pic>
        <p:nvPicPr>
          <p:cNvPr id="4" name="Picture 5" descr="IRC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324600" y="1333500"/>
            <a:ext cx="2372636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24" y="3505200"/>
            <a:ext cx="311679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Hemorrhoid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390373"/>
          </a:xfrm>
        </p:spPr>
        <p:txBody>
          <a:bodyPr/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Rubber band ligation</a:t>
            </a:r>
          </a:p>
          <a:p>
            <a:pPr lvl="1"/>
            <a:r>
              <a:rPr lang="en-US" dirty="0" smtClean="0"/>
              <a:t>PPH (stapled hemorrhoidectomy)</a:t>
            </a:r>
          </a:p>
          <a:p>
            <a:pPr lvl="1"/>
            <a:r>
              <a:rPr lang="en-US" dirty="0" smtClean="0"/>
              <a:t>Hemorrhoidectomy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Minimally Invasive Hemorrhoid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Infrared Coagulation (IRC)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Quick (2 minutes)</a:t>
            </a:r>
          </a:p>
          <a:p>
            <a:pPr lvl="1"/>
            <a:r>
              <a:rPr lang="en-US" dirty="0" smtClean="0"/>
              <a:t>Painless!</a:t>
            </a:r>
          </a:p>
          <a:p>
            <a:pPr lvl="1"/>
            <a:r>
              <a:rPr lang="en-US" dirty="0" smtClean="0"/>
              <a:t>In-office treatment</a:t>
            </a:r>
          </a:p>
          <a:p>
            <a:pPr lvl="1"/>
            <a:r>
              <a:rPr lang="en-US" dirty="0" smtClean="0"/>
              <a:t>Great results</a:t>
            </a:r>
            <a:endParaRPr lang="en-US" dirty="0"/>
          </a:p>
        </p:txBody>
      </p:sp>
      <p:pic>
        <p:nvPicPr>
          <p:cNvPr id="4" name="Picture 8" descr="h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652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R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9223"/>
            <a:ext cx="2423107" cy="411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R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74" y="4682924"/>
            <a:ext cx="1886126" cy="180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Laparoscopic/Minimally Invasive Surgery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lap cholecystectomy in the US: 1988</a:t>
            </a:r>
          </a:p>
          <a:p>
            <a:r>
              <a:rPr lang="en-US" dirty="0" smtClean="0"/>
              <a:t>Now, almost every organ is accessible</a:t>
            </a:r>
          </a:p>
          <a:p>
            <a:r>
              <a:rPr lang="en-US" dirty="0" smtClean="0"/>
              <a:t>&gt;90% of cholecystectomies are done laparoscopically</a:t>
            </a:r>
            <a:endParaRPr lang="en-US" dirty="0"/>
          </a:p>
        </p:txBody>
      </p:sp>
      <p:pic>
        <p:nvPicPr>
          <p:cNvPr id="4" name="Picture 7" descr="laparascopic_cholecystec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3295"/>
            <a:ext cx="3733800" cy="24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continues to be a push for more and more minimally invasive surgery.</a:t>
            </a:r>
          </a:p>
          <a:p>
            <a:r>
              <a:rPr lang="en-US" dirty="0" smtClean="0"/>
              <a:t>Many patients (and healthcare professionals) are still not aware of the availability and benefits of MIS and robotic surgery.</a:t>
            </a:r>
          </a:p>
          <a:p>
            <a:r>
              <a:rPr lang="en-US" dirty="0" smtClean="0"/>
              <a:t>The future of surgery will continue to see a move toward scarless surgery, advanced robotics.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 would be happy to see you in consultation to discuss any of these procedures: 716-677-5500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Laparoscopic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Graspers</a:t>
            </a:r>
          </a:p>
          <a:p>
            <a:r>
              <a:rPr lang="en-US" sz="2400" dirty="0" smtClean="0"/>
              <a:t>Sheers</a:t>
            </a:r>
          </a:p>
          <a:p>
            <a:r>
              <a:rPr lang="en-US" sz="2400" dirty="0" smtClean="0"/>
              <a:t>Cautery</a:t>
            </a:r>
          </a:p>
          <a:p>
            <a:r>
              <a:rPr lang="en-US" sz="2400" dirty="0" smtClean="0"/>
              <a:t>Harmonic (ultrasound)</a:t>
            </a:r>
          </a:p>
          <a:p>
            <a:r>
              <a:rPr lang="en-US" sz="2400" dirty="0" smtClean="0"/>
              <a:t>Liga</a:t>
            </a:r>
            <a:r>
              <a:rPr lang="en-US" sz="2400" dirty="0"/>
              <a:t>S</a:t>
            </a:r>
            <a:r>
              <a:rPr lang="en-US" sz="2400" dirty="0" smtClean="0"/>
              <a:t>ure</a:t>
            </a:r>
            <a:endParaRPr lang="en-US" sz="2400" dirty="0" smtClean="0"/>
          </a:p>
          <a:p>
            <a:r>
              <a:rPr lang="en-US" sz="2400" dirty="0" smtClean="0"/>
              <a:t>Staplers</a:t>
            </a:r>
          </a:p>
          <a:p>
            <a:r>
              <a:rPr lang="en-US" sz="2400" dirty="0" smtClean="0"/>
              <a:t>Suturing devices</a:t>
            </a:r>
            <a:endParaRPr lang="en-US" sz="2400" dirty="0"/>
          </a:p>
        </p:txBody>
      </p:sp>
      <p:pic>
        <p:nvPicPr>
          <p:cNvPr id="4" name="Picture 12" descr="ins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12500"/>
          <a:stretch/>
        </p:blipFill>
        <p:spPr bwMode="auto">
          <a:xfrm>
            <a:off x="4378088" y="1295400"/>
            <a:ext cx="4156312" cy="178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n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3878756"/>
            <a:ext cx="1905000" cy="126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ligas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69144"/>
            <a:ext cx="2971800" cy="268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5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Laparoscopic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Cosmetic</a:t>
            </a:r>
          </a:p>
          <a:p>
            <a:r>
              <a:rPr lang="en-US" dirty="0" smtClean="0"/>
              <a:t>Less pain</a:t>
            </a:r>
          </a:p>
          <a:p>
            <a:r>
              <a:rPr lang="en-US" dirty="0" smtClean="0"/>
              <a:t>Speedier recovery/shorter hospital stay</a:t>
            </a:r>
          </a:p>
          <a:p>
            <a:r>
              <a:rPr lang="en-US" dirty="0" smtClean="0"/>
              <a:t>Fewer adhesions (scar tissue)</a:t>
            </a:r>
          </a:p>
          <a:p>
            <a:r>
              <a:rPr lang="en-US" dirty="0" smtClean="0"/>
              <a:t>Fewer wound infections</a:t>
            </a:r>
          </a:p>
          <a:p>
            <a:r>
              <a:rPr lang="en-US" dirty="0" smtClean="0"/>
              <a:t>Fewer post-operative complications</a:t>
            </a:r>
          </a:p>
          <a:p>
            <a:r>
              <a:rPr lang="en-US" dirty="0" smtClean="0"/>
              <a:t>Photographs/video/magnified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Surgery MIS Procedures We Offer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laparoscopy (chronic pain)</a:t>
            </a:r>
          </a:p>
          <a:p>
            <a:r>
              <a:rPr lang="en-US" dirty="0" smtClean="0"/>
              <a:t>Lap cholecystectomy (gallbladder)</a:t>
            </a:r>
          </a:p>
          <a:p>
            <a:r>
              <a:rPr lang="en-US" dirty="0" smtClean="0"/>
              <a:t>Lap appendectomy (appendix)</a:t>
            </a:r>
          </a:p>
          <a:p>
            <a:r>
              <a:rPr lang="en-US" dirty="0" smtClean="0"/>
              <a:t>Lap inguinal hernia repair (groin hernia)</a:t>
            </a:r>
          </a:p>
          <a:p>
            <a:r>
              <a:rPr lang="en-US" dirty="0" smtClean="0"/>
              <a:t>Lap ventral/incisional hernia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Surgery MIS Procedures We Offer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 gastric surgery (stomach)</a:t>
            </a:r>
          </a:p>
          <a:p>
            <a:r>
              <a:rPr lang="en-US" dirty="0" smtClean="0"/>
              <a:t>Lap colon surgery (benign or malignant)</a:t>
            </a:r>
          </a:p>
          <a:p>
            <a:r>
              <a:rPr lang="en-US" dirty="0" smtClean="0"/>
              <a:t>Lap small bowel surgery</a:t>
            </a:r>
          </a:p>
          <a:p>
            <a:r>
              <a:rPr lang="en-US" dirty="0" smtClean="0"/>
              <a:t>Lap splenectomy (spleen removal)</a:t>
            </a:r>
          </a:p>
          <a:p>
            <a:r>
              <a:rPr lang="en-US" dirty="0" smtClean="0"/>
              <a:t>Lap adrenalectomy (adrenal removal)</a:t>
            </a:r>
          </a:p>
          <a:p>
            <a:r>
              <a:rPr lang="en-US" dirty="0" smtClean="0"/>
              <a:t>Lap distal </a:t>
            </a:r>
            <a:r>
              <a:rPr lang="en-US" dirty="0" smtClean="0"/>
              <a:t>pancreatectomy</a:t>
            </a:r>
            <a:r>
              <a:rPr lang="en-US" dirty="0" smtClean="0"/>
              <a:t> (pancreas)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Surgery MIS Procedures We Offer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 Nissen fundoplication (anti-reflux)</a:t>
            </a:r>
          </a:p>
          <a:p>
            <a:r>
              <a:rPr lang="en-US" dirty="0" smtClean="0"/>
              <a:t>Lap esophageal myotomy (achalasia)</a:t>
            </a:r>
          </a:p>
          <a:p>
            <a:r>
              <a:rPr lang="en-US" dirty="0" smtClean="0"/>
              <a:t>Lap paraesophageal hernia repair</a:t>
            </a:r>
          </a:p>
          <a:p>
            <a:r>
              <a:rPr lang="en-US" dirty="0" smtClean="0"/>
              <a:t>Lap cancer staging/lymph node biopsy</a:t>
            </a:r>
          </a:p>
          <a:p>
            <a:r>
              <a:rPr lang="en-US" dirty="0" smtClean="0"/>
              <a:t>Lap emergency surgery (bowel obstruction, ulcer, trauma)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can this type of surgery be done with only one incision?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652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What’s New &amp; Cool in Surgery: Where’s the Scar?</vt:lpstr>
      <vt:lpstr>Agenda</vt:lpstr>
      <vt:lpstr>Laparoscopic/Minimally Invasive Surgery</vt:lpstr>
      <vt:lpstr>Laparoscopic Instruments</vt:lpstr>
      <vt:lpstr>Benefits of Laparoscopic Surgery</vt:lpstr>
      <vt:lpstr>General Surgery MIS Procedures We Offer</vt:lpstr>
      <vt:lpstr>General Surgery MIS Procedures We Offer</vt:lpstr>
      <vt:lpstr>General Surgery MIS Procedures We Offer</vt:lpstr>
      <vt:lpstr>YES!</vt:lpstr>
      <vt:lpstr>Single Port Access Surgery</vt:lpstr>
      <vt:lpstr>Single Port Access Surgery</vt:lpstr>
      <vt:lpstr>Single Port Access Surgery</vt:lpstr>
      <vt:lpstr>Robotic Surgery</vt:lpstr>
      <vt:lpstr>The Evolution of Robotic Surgery</vt:lpstr>
      <vt:lpstr>The Evolution of Robotic Surgery</vt:lpstr>
      <vt:lpstr>Robotic Surgery</vt:lpstr>
      <vt:lpstr>Robotic Surgery</vt:lpstr>
      <vt:lpstr>Single-Site Robotic Surgery</vt:lpstr>
      <vt:lpstr>Single-Site Robotic Surgery</vt:lpstr>
      <vt:lpstr>Single-Site Robotic Surgery</vt:lpstr>
      <vt:lpstr>Other Advantages of Robotic Surgery</vt:lpstr>
      <vt:lpstr>Future of Robotic Surgery</vt:lpstr>
      <vt:lpstr>NOTES Surgery: Natural Orifice Translumenal Endoscopic Surgery</vt:lpstr>
      <vt:lpstr>NOTES Surgery</vt:lpstr>
      <vt:lpstr>Plagued by Hemorrhoids? Help is here…</vt:lpstr>
      <vt:lpstr>Minimally Invasive Hemorrhoid Treatment</vt:lpstr>
      <vt:lpstr>Hemorrhoid Treatment</vt:lpstr>
      <vt:lpstr>Hemorrhoid Treatment</vt:lpstr>
      <vt:lpstr>Minimally Invasive Hemorrhoid Treatment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Kristin</cp:lastModifiedBy>
  <cp:revision>23</cp:revision>
  <dcterms:created xsi:type="dcterms:W3CDTF">2014-10-20T23:06:58Z</dcterms:created>
  <dcterms:modified xsi:type="dcterms:W3CDTF">2014-10-20T23:58:16Z</dcterms:modified>
</cp:coreProperties>
</file>